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9" r:id="rId11"/>
    <p:sldId id="270" r:id="rId12"/>
    <p:sldId id="273" r:id="rId13"/>
    <p:sldId id="274" r:id="rId14"/>
    <p:sldId id="275" r:id="rId15"/>
    <p:sldId id="265" r:id="rId16"/>
    <p:sldId id="264" r:id="rId17"/>
    <p:sldId id="268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06" autoAdjust="0"/>
    <p:restoredTop sz="94660"/>
  </p:normalViewPr>
  <p:slideViewPr>
    <p:cSldViewPr snapToGrid="0">
      <p:cViewPr varScale="1">
        <p:scale>
          <a:sx n="72" d="100"/>
          <a:sy n="72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B09D-0566-47BA-B398-DF6D82FBCCB3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2B92-0B50-4DBF-A889-118F1EDE2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789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B09D-0566-47BA-B398-DF6D82FBCCB3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2B92-0B50-4DBF-A889-118F1EDE2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1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B09D-0566-47BA-B398-DF6D82FBCCB3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2B92-0B50-4DBF-A889-118F1EDE29A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08878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B09D-0566-47BA-B398-DF6D82FBCCB3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2B92-0B50-4DBF-A889-118F1EDE2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7235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B09D-0566-47BA-B398-DF6D82FBCCB3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2B92-0B50-4DBF-A889-118F1EDE29A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914932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B09D-0566-47BA-B398-DF6D82FBCCB3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2B92-0B50-4DBF-A889-118F1EDE2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6705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B09D-0566-47BA-B398-DF6D82FBCCB3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2B92-0B50-4DBF-A889-118F1EDE2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3160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B09D-0566-47BA-B398-DF6D82FBCCB3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2B92-0B50-4DBF-A889-118F1EDE2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888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B09D-0566-47BA-B398-DF6D82FBCCB3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2B92-0B50-4DBF-A889-118F1EDE2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736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B09D-0566-47BA-B398-DF6D82FBCCB3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2B92-0B50-4DBF-A889-118F1EDE2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369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B09D-0566-47BA-B398-DF6D82FBCCB3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2B92-0B50-4DBF-A889-118F1EDE2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258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B09D-0566-47BA-B398-DF6D82FBCCB3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2B92-0B50-4DBF-A889-118F1EDE2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738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B09D-0566-47BA-B398-DF6D82FBCCB3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2B92-0B50-4DBF-A889-118F1EDE2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020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B09D-0566-47BA-B398-DF6D82FBCCB3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2B92-0B50-4DBF-A889-118F1EDE2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21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B09D-0566-47BA-B398-DF6D82FBCCB3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2B92-0B50-4DBF-A889-118F1EDE2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663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B09D-0566-47BA-B398-DF6D82FBCCB3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2B92-0B50-4DBF-A889-118F1EDE2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160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81B09D-0566-47BA-B398-DF6D82FBCCB3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A2F2B92-0B50-4DBF-A889-118F1EDE2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838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dufHaL5XV-Y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sv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180° Fitness &amp; Spa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DCSN 205 Project</a:t>
            </a:r>
          </a:p>
        </p:txBody>
      </p:sp>
    </p:spTree>
    <p:extLst>
      <p:ext uri="{BB962C8B-B14F-4D97-AF65-F5344CB8AC3E}">
        <p14:creationId xmlns:p14="http://schemas.microsoft.com/office/powerpoint/2010/main" val="373599561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grpSp>
        <p:nvGrpSpPr>
          <p:cNvPr id="11" name="Group 10"/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2" name="Straight Connector 11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5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Isosceles Triangle 15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7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8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9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Isosceles Triangle 20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3" name="Isosceles Triangle 22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603" y="1682031"/>
            <a:ext cx="4887354" cy="34939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9446" y="2340812"/>
            <a:ext cx="3497565" cy="216790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Linear Programming Model</a:t>
            </a:r>
          </a:p>
        </p:txBody>
      </p:sp>
    </p:spTree>
    <p:extLst>
      <p:ext uri="{BB962C8B-B14F-4D97-AF65-F5344CB8AC3E}">
        <p14:creationId xmlns:p14="http://schemas.microsoft.com/office/powerpoint/2010/main" val="357617773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grpSp>
        <p:nvGrpSpPr>
          <p:cNvPr id="11" name="Group 10"/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2" name="Straight Connector 11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5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Isosceles Triangle 15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7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8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9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Isosceles Triangle 20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3" name="Rectangle 22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/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6" name="Straight Connector 25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 23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5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7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28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29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Isosceles Triangle 32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Isosceles Triangle 33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6" name="Rectangle 3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6309" y="1918507"/>
            <a:ext cx="9941259" cy="3017360"/>
          </a:xfrm>
          <a:prstGeom prst="rect">
            <a:avLst/>
          </a:prstGeom>
        </p:spPr>
      </p:pic>
      <p:sp>
        <p:nvSpPr>
          <p:cNvPr id="35" name="Title 1"/>
          <p:cNvSpPr>
            <a:spLocks noGrp="1"/>
          </p:cNvSpPr>
          <p:nvPr>
            <p:ph type="title"/>
          </p:nvPr>
        </p:nvSpPr>
        <p:spPr>
          <a:xfrm>
            <a:off x="4080882" y="762586"/>
            <a:ext cx="4027188" cy="675861"/>
          </a:xfrm>
        </p:spPr>
        <p:txBody>
          <a:bodyPr/>
          <a:lstStyle/>
          <a:p>
            <a:r>
              <a:rPr lang="en-US" dirty="0"/>
              <a:t>Decision Variables </a:t>
            </a:r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8959" y="476434"/>
            <a:ext cx="1476029" cy="1055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0327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grpSp>
        <p:nvGrpSpPr>
          <p:cNvPr id="11" name="Group 10"/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2" name="Straight Connector 11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5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Isosceles Triangle 15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7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8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9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Isosceles Triangle 20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3" name="Rectangle 22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/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6" name="Straight Connector 25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 23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5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7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28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29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Isosceles Triangle 32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Isosceles Triangle 33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6" name="Rectangle 3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580" y="3048000"/>
            <a:ext cx="10799792" cy="788810"/>
          </a:xfrm>
          <a:prstGeom prst="rect">
            <a:avLst/>
          </a:prstGeom>
        </p:spPr>
      </p:pic>
      <p:sp>
        <p:nvSpPr>
          <p:cNvPr id="37" name="Title 1"/>
          <p:cNvSpPr>
            <a:spLocks noGrp="1"/>
          </p:cNvSpPr>
          <p:nvPr>
            <p:ph type="title"/>
          </p:nvPr>
        </p:nvSpPr>
        <p:spPr>
          <a:xfrm>
            <a:off x="4974273" y="750239"/>
            <a:ext cx="2240405" cy="675861"/>
          </a:xfrm>
        </p:spPr>
        <p:txBody>
          <a:bodyPr/>
          <a:lstStyle/>
          <a:p>
            <a:r>
              <a:rPr lang="en-US" dirty="0"/>
              <a:t>Objective</a:t>
            </a:r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8959" y="476434"/>
            <a:ext cx="1476029" cy="1055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7509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40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grpSp>
        <p:nvGrpSpPr>
          <p:cNvPr id="69" name="Group 42"/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4" name="Straight Connector 43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Rectangle 23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7" name="Rectangle 25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8" name="Isosceles Triangle 47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Rectangle 27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0" name="Rectangle 28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1" name="Rectangle 29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2" name="Isosceles Triangle 51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3" name="Isosceles Triangle 52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70" name="Rectangle 54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1" name="Group 56"/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58" name="Straight Connector 57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Rectangle 23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0" name="Rectangle 25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60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27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Rectangle 28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29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5" name="Isosceles Triangle 64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6" name="Isosceles Triangle 65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68" name="Rectangle 67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6309" y="1685698"/>
            <a:ext cx="9941259" cy="3482978"/>
          </a:xfrm>
          <a:prstGeom prst="rect">
            <a:avLst/>
          </a:prstGeom>
        </p:spPr>
      </p:pic>
      <p:sp>
        <p:nvSpPr>
          <p:cNvPr id="73" name="Title 1"/>
          <p:cNvSpPr>
            <a:spLocks noGrp="1"/>
          </p:cNvSpPr>
          <p:nvPr>
            <p:ph type="title"/>
          </p:nvPr>
        </p:nvSpPr>
        <p:spPr>
          <a:xfrm>
            <a:off x="4843077" y="769807"/>
            <a:ext cx="2502798" cy="675861"/>
          </a:xfrm>
        </p:spPr>
        <p:txBody>
          <a:bodyPr/>
          <a:lstStyle/>
          <a:p>
            <a:r>
              <a:rPr lang="en-US" dirty="0"/>
              <a:t>Constraints</a:t>
            </a:r>
          </a:p>
        </p:txBody>
      </p:sp>
      <p:pic>
        <p:nvPicPr>
          <p:cNvPr id="74" name="Picture 7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8959" y="476434"/>
            <a:ext cx="1476029" cy="1055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1389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grpSp>
        <p:nvGrpSpPr>
          <p:cNvPr id="12" name="Group 11"/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3" name="Straight Connector 12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23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5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7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8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29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Isosceles Triangle 20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Isosceles Triangle 21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4" name="Rectangle 23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6" y="643468"/>
            <a:ext cx="10905067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894" y="2824008"/>
            <a:ext cx="10258464" cy="11891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7311397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grpSp>
        <p:nvGrpSpPr>
          <p:cNvPr id="12" name="Group 11"/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3" name="Straight Connector 12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23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5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7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8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29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Isosceles Triangle 20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Isosceles Triangle 21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4" name="Rectangle 23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6" y="643468"/>
            <a:ext cx="10905067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120477" y="1682724"/>
            <a:ext cx="9951041" cy="348640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5099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grpSp>
        <p:nvGrpSpPr>
          <p:cNvPr id="12" name="Group 11"/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3" name="Straight Connector 12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23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5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7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8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29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Isosceles Triangle 20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Isosceles Triangle 21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4" name="Rectangle 23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6" y="643468"/>
            <a:ext cx="10905067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120477" y="1819590"/>
            <a:ext cx="9951041" cy="321267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363111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07" t="26986" r="17687"/>
          <a:stretch/>
        </p:blipFill>
        <p:spPr bwMode="auto">
          <a:xfrm>
            <a:off x="728870" y="1908314"/>
            <a:ext cx="5221356" cy="3629796"/>
          </a:xfrm>
          <a:prstGeom prst="rect">
            <a:avLst/>
          </a:prstGeom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052" y="2524132"/>
            <a:ext cx="3576339" cy="239815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8000" dirty="0">
                <a:solidFill>
                  <a:schemeClr val="accent2"/>
                </a:solidFill>
                <a:latin typeface="Eras Bold ITC" panose="020B0907030504020204" pitchFamily="34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6227299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dufHaL5XV-Y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510224" y="667186"/>
            <a:ext cx="7289219" cy="5466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218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12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15617"/>
          </a:xfrm>
        </p:spPr>
        <p:txBody>
          <a:bodyPr/>
          <a:lstStyle/>
          <a:p>
            <a:r>
              <a:rPr lang="en-US" dirty="0"/>
              <a:t>The Problem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62539"/>
            <a:ext cx="8744962" cy="4691270"/>
          </a:xfrm>
        </p:spPr>
        <p:txBody>
          <a:bodyPr>
            <a:normAutofit/>
          </a:bodyPr>
          <a:lstStyle/>
          <a:p>
            <a:r>
              <a:rPr lang="en-US" sz="2800" dirty="0"/>
              <a:t>Meeting with Mrs. Samar </a:t>
            </a:r>
            <a:r>
              <a:rPr lang="en-US" sz="2800" dirty="0" err="1"/>
              <a:t>Hamdan</a:t>
            </a:r>
            <a:r>
              <a:rPr lang="en-US" sz="2800" dirty="0"/>
              <a:t>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400" dirty="0"/>
              <a:t>Discussed possible problems at 180°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400" dirty="0"/>
              <a:t>Relied on previously solved problems in DCSN 2	05</a:t>
            </a:r>
          </a:p>
          <a:p>
            <a:r>
              <a:rPr lang="en-US" sz="2800" dirty="0"/>
              <a:t>Financing and accounting departments identified 4 problems:</a:t>
            </a:r>
          </a:p>
          <a:p>
            <a:pPr lvl="1">
              <a:buFont typeface="+mj-lt"/>
              <a:buAutoNum type="arabicPeriod"/>
            </a:pPr>
            <a:r>
              <a:rPr lang="en-US" sz="2400" dirty="0"/>
              <a:t>Electricity</a:t>
            </a:r>
          </a:p>
          <a:p>
            <a:pPr lvl="1">
              <a:buFont typeface="+mj-lt"/>
              <a:buAutoNum type="arabicPeriod"/>
            </a:pPr>
            <a:r>
              <a:rPr lang="en-US" sz="2400" dirty="0"/>
              <a:t>Water</a:t>
            </a:r>
          </a:p>
          <a:p>
            <a:pPr lvl="1">
              <a:buFont typeface="+mj-lt"/>
              <a:buAutoNum type="arabicPeriod"/>
            </a:pPr>
            <a:r>
              <a:rPr lang="en-US" sz="2400" dirty="0"/>
              <a:t>Laundry</a:t>
            </a:r>
          </a:p>
          <a:p>
            <a:pPr lvl="1">
              <a:buFont typeface="+mj-lt"/>
              <a:buAutoNum type="arabicPeriod"/>
            </a:pPr>
            <a:r>
              <a:rPr lang="en-US" sz="2400" dirty="0"/>
              <a:t>Capacity</a:t>
            </a:r>
          </a:p>
          <a:p>
            <a:pPr lvl="1"/>
            <a:endParaRPr lang="en-US" dirty="0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7973" y="81998"/>
            <a:ext cx="1476029" cy="1055204"/>
          </a:xfrm>
          <a:prstGeom prst="rect">
            <a:avLst/>
          </a:prstGeom>
        </p:spPr>
      </p:pic>
      <p:pic>
        <p:nvPicPr>
          <p:cNvPr id="29" name="Graphic 28" descr="Head with Gear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42826" y="609600"/>
            <a:ext cx="694827" cy="694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094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000"/>
                            </p:stCondLst>
                            <p:childTnLst>
                              <p:par>
                                <p:cTn id="3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9000"/>
                            </p:stCondLst>
                            <p:childTnLst>
                              <p:par>
                                <p:cTn id="5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0"/>
                            </p:stCondLst>
                            <p:childTnLst>
                              <p:par>
                                <p:cTn id="5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Electricity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9208789" cy="4226959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5%</a:t>
            </a:r>
            <a:r>
              <a:rPr lang="en-US" sz="32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-</a:t>
            </a:r>
            <a:r>
              <a:rPr lang="en-US" sz="32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6%</a:t>
            </a:r>
            <a:r>
              <a:rPr lang="en-US" sz="32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of total expenses goes to EDL</a:t>
            </a:r>
          </a:p>
          <a:p>
            <a:r>
              <a:rPr lang="en-US" sz="32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3%</a:t>
            </a:r>
            <a:r>
              <a:rPr lang="en-US" sz="32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-</a:t>
            </a:r>
            <a:r>
              <a:rPr lang="en-US" sz="32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4% </a:t>
            </a:r>
            <a:r>
              <a:rPr lang="en-US" sz="32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of total expenses goes to electricity engines</a:t>
            </a:r>
          </a:p>
          <a:p>
            <a:r>
              <a:rPr lang="en-US" sz="32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Possible solution: Renewable energy</a:t>
            </a:r>
          </a:p>
          <a:p>
            <a:r>
              <a:rPr lang="en-US" sz="32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Monthly cost reduction: </a:t>
            </a:r>
            <a:r>
              <a:rPr lang="en-US" sz="32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$42,000</a:t>
            </a:r>
          </a:p>
          <a:p>
            <a:r>
              <a:rPr lang="en-US" sz="32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Project costs: </a:t>
            </a:r>
            <a:r>
              <a:rPr lang="en-US" sz="32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$95,000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7973" y="81998"/>
            <a:ext cx="1476029" cy="1055204"/>
          </a:xfrm>
          <a:prstGeom prst="rect">
            <a:avLst/>
          </a:prstGeom>
        </p:spPr>
      </p:pic>
      <p:pic>
        <p:nvPicPr>
          <p:cNvPr id="5" name="Graphic 4" descr="Lamp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860233" y="609600"/>
            <a:ext cx="606287" cy="606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1802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000"/>
                            </p:stCondLst>
                            <p:childTnLst>
                              <p:par>
                                <p:cTn id="3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Water Problem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9208789" cy="4226959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4%</a:t>
            </a:r>
            <a:r>
              <a:rPr lang="en-US" sz="32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-</a:t>
            </a:r>
            <a:r>
              <a:rPr lang="en-US" sz="32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6%</a:t>
            </a:r>
            <a:r>
              <a:rPr lang="en-US" sz="32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of total expenses goes to water expenses</a:t>
            </a:r>
          </a:p>
          <a:p>
            <a:r>
              <a:rPr lang="en-US" sz="32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2 procedures for possible solution: </a:t>
            </a:r>
          </a:p>
          <a:p>
            <a:pPr marL="1143000" lvl="1" indent="-742950">
              <a:buFont typeface="+mj-lt"/>
              <a:buAutoNum type="arabicPeriod"/>
            </a:pPr>
            <a:r>
              <a:rPr lang="en-US" sz="32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Water audit</a:t>
            </a:r>
          </a:p>
          <a:p>
            <a:pPr marL="1143000" lvl="1" indent="-742950">
              <a:buFont typeface="+mj-lt"/>
              <a:buAutoNum type="arabicPeriod"/>
            </a:pPr>
            <a:r>
              <a:rPr lang="en-US" sz="32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Informing employees</a:t>
            </a:r>
          </a:p>
          <a:p>
            <a:r>
              <a:rPr lang="en-US" sz="32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Monthly cost reduction: </a:t>
            </a:r>
            <a:r>
              <a:rPr lang="en-US" sz="32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$35,000</a:t>
            </a:r>
          </a:p>
          <a:p>
            <a:r>
              <a:rPr lang="en-US" sz="32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Project costs: </a:t>
            </a:r>
            <a:r>
              <a:rPr lang="en-US" sz="32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$70,000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7973" y="81998"/>
            <a:ext cx="1476029" cy="1055204"/>
          </a:xfrm>
          <a:prstGeom prst="rect">
            <a:avLst/>
          </a:prstGeom>
        </p:spPr>
      </p:pic>
      <p:pic>
        <p:nvPicPr>
          <p:cNvPr id="7" name="Graphic 6" descr="Watering pot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121426" y="609600"/>
            <a:ext cx="699392" cy="699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18375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000"/>
                            </p:stCondLst>
                            <p:childTnLst>
                              <p:par>
                                <p:cTn id="3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Laundry Problem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7973" y="81998"/>
            <a:ext cx="1476029" cy="1055204"/>
          </a:xfrm>
          <a:prstGeom prst="rect">
            <a:avLst/>
          </a:prstGeom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9208789" cy="4226959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4%</a:t>
            </a:r>
            <a:r>
              <a:rPr lang="en-US" sz="32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-</a:t>
            </a:r>
            <a:r>
              <a:rPr lang="en-US" sz="32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6%</a:t>
            </a:r>
            <a:r>
              <a:rPr lang="en-US" sz="32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of total expenses goes to laundry expenses</a:t>
            </a:r>
          </a:p>
          <a:p>
            <a:r>
              <a:rPr lang="en-US" sz="32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Main issue: </a:t>
            </a:r>
            <a:r>
              <a:rPr lang="en-US" sz="3200" dirty="0" err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Ashour</a:t>
            </a:r>
            <a:r>
              <a:rPr lang="en-US" sz="32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Holdings</a:t>
            </a:r>
          </a:p>
          <a:p>
            <a:pPr lvl="1"/>
            <a:r>
              <a:rPr lang="en-US" sz="30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en-US" sz="3000" i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Elegance Laundry</a:t>
            </a:r>
          </a:p>
          <a:p>
            <a:r>
              <a:rPr lang="en-US" sz="32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Best solution: Insourcing a laundry facility</a:t>
            </a:r>
          </a:p>
          <a:p>
            <a:r>
              <a:rPr lang="en-US" sz="32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Monthly cost reduction: </a:t>
            </a:r>
            <a:r>
              <a:rPr lang="en-US" sz="32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$35,000</a:t>
            </a:r>
          </a:p>
          <a:p>
            <a:r>
              <a:rPr lang="en-US" sz="32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Project costs: </a:t>
            </a:r>
            <a:r>
              <a:rPr lang="en-US" sz="32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$70,000</a:t>
            </a:r>
          </a:p>
        </p:txBody>
      </p:sp>
      <p:pic>
        <p:nvPicPr>
          <p:cNvPr id="6" name="Graphic 5" descr="Shirt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412974" y="609600"/>
            <a:ext cx="668660" cy="668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3418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000"/>
                            </p:stCondLst>
                            <p:childTnLst>
                              <p:par>
                                <p:cTn id="3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Capacity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Inefficient usage of the gym’s size</a:t>
            </a:r>
          </a:p>
          <a:p>
            <a:r>
              <a:rPr lang="en-US" sz="32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 need for layout strategy improvement</a:t>
            </a:r>
          </a:p>
          <a:p>
            <a:r>
              <a:rPr lang="en-US" sz="32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Best solution: Reallocating machines</a:t>
            </a:r>
          </a:p>
          <a:p>
            <a:r>
              <a:rPr lang="en-US" sz="32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Main contractor: </a:t>
            </a:r>
            <a:r>
              <a:rPr lang="en-US" sz="3200" dirty="0" err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Ashour</a:t>
            </a:r>
            <a:r>
              <a:rPr lang="en-US" sz="32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Holdings</a:t>
            </a:r>
          </a:p>
          <a:p>
            <a:r>
              <a:rPr lang="en-US" sz="32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Monthly cost reduction: </a:t>
            </a:r>
            <a:r>
              <a:rPr lang="en-US" sz="32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$75,000</a:t>
            </a:r>
          </a:p>
          <a:p>
            <a:r>
              <a:rPr lang="en-US" sz="32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Project costs: </a:t>
            </a:r>
            <a:r>
              <a:rPr lang="en-US" sz="32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$120,000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7973" y="81998"/>
            <a:ext cx="1476029" cy="1055204"/>
          </a:xfrm>
          <a:prstGeom prst="rect">
            <a:avLst/>
          </a:prstGeom>
        </p:spPr>
      </p:pic>
      <p:pic>
        <p:nvPicPr>
          <p:cNvPr id="8" name="Graphic 7" descr="Hammer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651513" y="609600"/>
            <a:ext cx="662085" cy="662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0163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000"/>
                            </p:stCondLst>
                            <p:childTnLst>
                              <p:par>
                                <p:cTn id="3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Data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7973" y="81998"/>
            <a:ext cx="1476029" cy="1055204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073" y="2245567"/>
            <a:ext cx="9426023" cy="2949286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raphic 6" descr="Open Folder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819398" y="544443"/>
            <a:ext cx="725557" cy="72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2561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470"/>
          <a:stretch/>
        </p:blipFill>
        <p:spPr bwMode="auto">
          <a:xfrm>
            <a:off x="278394" y="1959460"/>
            <a:ext cx="4744085" cy="384499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445"/>
          <a:stretch/>
        </p:blipFill>
        <p:spPr bwMode="auto">
          <a:xfrm>
            <a:off x="5148565" y="1919703"/>
            <a:ext cx="4744085" cy="3924508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Income Statements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7973" y="81998"/>
            <a:ext cx="1476029" cy="1055204"/>
          </a:xfrm>
          <a:prstGeom prst="rect">
            <a:avLst/>
          </a:prstGeom>
        </p:spPr>
      </p:pic>
      <p:pic>
        <p:nvPicPr>
          <p:cNvPr id="7" name="Graphic 6" descr="List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812429" y="609600"/>
            <a:ext cx="672272" cy="67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3468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280</TotalTime>
  <Words>205</Words>
  <Application>Microsoft Office PowerPoint</Application>
  <PresentationFormat>Widescreen</PresentationFormat>
  <Paragraphs>45</Paragraphs>
  <Slides>17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Ebrima</vt:lpstr>
      <vt:lpstr>Eras Bold ITC</vt:lpstr>
      <vt:lpstr>Trebuchet MS</vt:lpstr>
      <vt:lpstr>Wingdings</vt:lpstr>
      <vt:lpstr>Wingdings 3</vt:lpstr>
      <vt:lpstr>Facet</vt:lpstr>
      <vt:lpstr>180° Fitness &amp; Spa</vt:lpstr>
      <vt:lpstr>PowerPoint Presentation</vt:lpstr>
      <vt:lpstr>The Problem </vt:lpstr>
      <vt:lpstr>Electricity Problem</vt:lpstr>
      <vt:lpstr>Water Problem</vt:lpstr>
      <vt:lpstr>Laundry Problem</vt:lpstr>
      <vt:lpstr>Capacity Problem</vt:lpstr>
      <vt:lpstr>The Data</vt:lpstr>
      <vt:lpstr>Income Statements</vt:lpstr>
      <vt:lpstr>Linear Programming Model</vt:lpstr>
      <vt:lpstr>Decision Variables </vt:lpstr>
      <vt:lpstr>Objective</vt:lpstr>
      <vt:lpstr>Constraints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180° Fitness &amp; Spa</dc:title>
  <dc:creator>Khalid Abou Kassem (Student)</dc:creator>
  <cp:lastModifiedBy>Khalid Abou Kassem (Student)</cp:lastModifiedBy>
  <cp:revision>13</cp:revision>
  <dcterms:created xsi:type="dcterms:W3CDTF">2017-04-24T18:04:23Z</dcterms:created>
  <dcterms:modified xsi:type="dcterms:W3CDTF">2017-04-24T22:45:04Z</dcterms:modified>
</cp:coreProperties>
</file>